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3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</p:sldIdLst>
  <p:sldSz cy="5143500" cx="9144000"/>
  <p:notesSz cx="6858000" cy="9144000"/>
  <p:embeddedFontLst>
    <p:embeddedFont>
      <p:font typeface="Helvetica Neue"/>
      <p:regular r:id="rId30"/>
      <p:bold r:id="rId31"/>
      <p:italic r:id="rId32"/>
      <p:boldItalic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HelveticaNeue-bold.fntdata"/><Relationship Id="rId30" Type="http://schemas.openxmlformats.org/officeDocument/2006/relationships/font" Target="fonts/HelveticaNeue-regular.fntdata"/><Relationship Id="rId11" Type="http://schemas.openxmlformats.org/officeDocument/2006/relationships/slide" Target="slides/slide7.xml"/><Relationship Id="rId33" Type="http://schemas.openxmlformats.org/officeDocument/2006/relationships/font" Target="fonts/HelveticaNeue-boldItalic.fntdata"/><Relationship Id="rId10" Type="http://schemas.openxmlformats.org/officeDocument/2006/relationships/slide" Target="slides/slide6.xml"/><Relationship Id="rId32" Type="http://schemas.openxmlformats.org/officeDocument/2006/relationships/font" Target="fonts/HelveticaNeue-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88900" lvl="0" marL="0" marR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1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2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3" mar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4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5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6" mar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7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8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gee71a184d_1_4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" name="Google Shape;18;gee71a184d_1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gee71a184d_1_4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g65a97f8827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" name="Google Shape;24;g65a97f882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g65a97f8827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g65a97f8827_0_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" name="Google Shape;30;g65a97f8827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Desenvolvedor Python na Azion --- Ciclista --- Adorador de filmes/séries --- Fissurado em QA/Perfeccionista --- contribuidor com OpenSource</a:t>
            </a:r>
            <a:endParaRPr/>
          </a:p>
        </p:txBody>
      </p:sp>
      <p:sp>
        <p:nvSpPr>
          <p:cNvPr id="31" name="Google Shape;31;g65a97f8827_0_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g708560ed61_0_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" name="Google Shape;41;g708560ed61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Um cara que investe bastante tempo em code review, comprovado pelo Github</a:t>
            </a:r>
            <a:endParaRPr/>
          </a:p>
        </p:txBody>
      </p:sp>
      <p:sp>
        <p:nvSpPr>
          <p:cNvPr id="42" name="Google Shape;42;g708560ed61_0_2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65a97f8827_0_3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" name="Google Shape;47;g65a97f8827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Isso aí parece que foi escrito por um bot brigando com outro bot, ou talvez por algum alien. Com certeza dá podemos (e vamos!) falar melhor sobre code reviews.</a:t>
            </a:r>
            <a:endParaRPr/>
          </a:p>
        </p:txBody>
      </p:sp>
      <p:sp>
        <p:nvSpPr>
          <p:cNvPr id="48" name="Google Shape;48;g65a97f8827_0_3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708560ed61_0_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Google Shape;55;g708560ed61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g708560ed61_0_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50d5d19bca_0_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50d5d19bca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Como dizia um prof meu "</a:t>
            </a:r>
            <a:r>
              <a:rPr lang="en-US" sz="1600">
                <a:solidFill>
                  <a:schemeClr val="dk1"/>
                </a:solidFill>
              </a:rPr>
              <a:t>Suave com as pessoas, duro com os problemas!</a:t>
            </a:r>
            <a:r>
              <a:rPr lang="en-US"/>
              <a:t>"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Tem muita gente que em poucos (poucos mesmo) comentários já partem para uma postura defensiva (que às vezes é mais ofensiva do que defensiva mesmo).</a:t>
            </a:r>
            <a:endParaRPr/>
          </a:p>
        </p:txBody>
      </p:sp>
      <p:sp>
        <p:nvSpPr>
          <p:cNvPr id="63" name="Google Shape;63;g50d5d19bca_0_2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50d5d19bca_0_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50d5d19bca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As pessoas tem 2 orelhas, e uma boca. Logo, devemos escutar 2x mais que falar.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Mas claro feedback não é fodeback! Se alguém está te dando feedback, com certeza não é pra te ferrar</a:t>
            </a:r>
            <a:endParaRPr/>
          </a:p>
        </p:txBody>
      </p:sp>
      <p:sp>
        <p:nvSpPr>
          <p:cNvPr id="70" name="Google Shape;70;g50d5d19bca_0_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50d5d19bca_0_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50d5d19bca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Síndrome de Chuck Norris, também conhecida como "Eu nunca falho".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Seja humilde. Isso vai criar uma imagem melhor de você quando precisar de ajuda, e os outros não sentirão prazer em esfregar na sua cara quando você estiver errado.</a:t>
            </a:r>
            <a:endParaRPr/>
          </a:p>
        </p:txBody>
      </p:sp>
      <p:sp>
        <p:nvSpPr>
          <p:cNvPr id="77" name="Google Shape;77;g50d5d19bca_0_1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522e2eac48_0_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522e2eac48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Estimula as pessoas, mostra que elas estão no caminho certo, transforma o momento em algo mais relax/descontraído, …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Não está 100% confiante sobre aprovar/reprovar um PR? Use o LGTM para indicar que o código parece bom, mas você não domina 100% o contexto, plataforma ou assunto. Convenção da Azion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Para variar pode usar outras frases como "Flawless Victory", "K.O!!", "Monster Kill", etc</a:t>
            </a:r>
            <a:endParaRPr/>
          </a:p>
        </p:txBody>
      </p:sp>
      <p:sp>
        <p:nvSpPr>
          <p:cNvPr id="84" name="Google Shape;84;g522e2eac48_0_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65a97f8827_0_5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65a97f8827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Falando de Memes ...</a:t>
            </a:r>
            <a:endParaRPr/>
          </a:p>
        </p:txBody>
      </p:sp>
      <p:sp>
        <p:nvSpPr>
          <p:cNvPr id="91" name="Google Shape;91;g65a97f8827_0_5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65a97f8827_0_7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65a97f8827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Falando de Memes ...</a:t>
            </a:r>
            <a:endParaRPr/>
          </a:p>
        </p:txBody>
      </p:sp>
      <p:sp>
        <p:nvSpPr>
          <p:cNvPr id="97" name="Google Shape;97;g65a97f8827_0_7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65a97f8827_0_6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65a97f8827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g65a97f8827_0_6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6b1bc5204c_0_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6b1bc5204c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g6b1bc5204c_0_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6b1bc5204c_0_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6b1bc5204c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g6b1bc5204c_0_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708560ed61_0_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708560ed61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Como já dizia um amigo com o qual trabalhei: a única métrica realmente mensurável em code reviews para dizer se o código está bom ou ruim</a:t>
            </a:r>
            <a:endParaRPr/>
          </a:p>
        </p:txBody>
      </p:sp>
      <p:sp>
        <p:nvSpPr>
          <p:cNvPr id="121" name="Google Shape;121;g708560ed61_0_2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522e2eac48_0_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522e2eac48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Não parece estar fazendo o que a US pede, ou parece quebrar alguma outra funcionalidade: rejeite (ou no mínimo questione)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Cuidado redobrado em tudo que vai escrever, e mais importante COMO vai escrever. Aqui vão algumas dicas do COMO escrever ...</a:t>
            </a:r>
            <a:endParaRPr/>
          </a:p>
        </p:txBody>
      </p:sp>
      <p:sp>
        <p:nvSpPr>
          <p:cNvPr id="127" name="Google Shape;127;g522e2eac48_0_1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522e2eac48_0_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522e2eac48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Be ince, play fair! O autor provavelmente </a:t>
            </a:r>
            <a:r>
              <a:rPr lang="en-US">
                <a:solidFill>
                  <a:schemeClr val="dk1"/>
                </a:solidFill>
              </a:rPr>
              <a:t>teve</a:t>
            </a:r>
            <a:r>
              <a:rPr lang="en-US"/>
              <a:t> bastante trabalho envolvido, então coloque-se no lugar da pessoa.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Isso faz o autor entender que todos estamos trabalhando com o mesmo objetivo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Vai demorar muito para escrever ou explicar? Tente uma conversa direta na mesa da pessoa. Rende mais, torna-se menos impessoal, e passa realmente uma sensação de que você está tentando ajudar a pessoa a crescer/aprender/melhorar, já que você tirou um tempo seu para ajudá-la.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Questionamentos (claros) levam a pessoa a uma auto-reflexão. Assim ela consegue aprender por conta própria</a:t>
            </a:r>
            <a:endParaRPr/>
          </a:p>
        </p:txBody>
      </p:sp>
      <p:sp>
        <p:nvSpPr>
          <p:cNvPr id="134" name="Google Shape;134;g522e2eac48_0_1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50d5d19bca_0_3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50d5d19bca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Sempre que possível quebre o PR em partes menores. Ex: não submeta um PR de uma tela de Editar junto com o código de uma tela de Listar. Passou de 250~300 linhas de código adicionadas (descontando Black), começa a virar um Megazord/Godzilla.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Claro! Quando? Se está ficando muito grande ou levando muito tempo. Perder muito tempo em um código, pode acabar sendo tempo desperdiçado se houver muito retrabalho no code review.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Nosso tempo é precioso, e não devíamos gastá-lo revisando/discutindo estilos.</a:t>
            </a:r>
            <a:endParaRPr/>
          </a:p>
        </p:txBody>
      </p:sp>
      <p:sp>
        <p:nvSpPr>
          <p:cNvPr id="141" name="Google Shape;141;g50d5d19bca_0_3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55ec12be75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55ec12be7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Testes do RTM demoram? Sim, mas no Jenkins demoram mais ainda! Passe os testes localmente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Revise por "pdbs", código comentado, rebase mal sucedidos </a:t>
            </a:r>
            <a:r>
              <a:rPr lang="en-US">
                <a:solidFill>
                  <a:schemeClr val="dk1"/>
                </a:solidFill>
              </a:rPr>
              <a:t>perdidos pelo código, … Isso vai poupar muitos comentários/conversas/tempo de pipeline no Jenkins/Gitlab.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n-US">
                <a:solidFill>
                  <a:schemeClr val="dk1"/>
                </a:solidFill>
              </a:rPr>
              <a:t>O título do PR e a descrição passam a visão do contexto/cenário da mudança, sem que a pessoa precise ir no Jira ler as regras de negócio. Ajudam pessoas que não são da sua squad a avaliar seu PR?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n-US">
                <a:solidFill>
                  <a:schemeClr val="dk1"/>
                </a:solidFill>
              </a:rPr>
              <a:t>Toda mudança em princípio deve estar coberta por um teste. Nem que seja a alteração de um ou mais testes já existentes.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n-US">
                <a:solidFill>
                  <a:schemeClr val="dk1"/>
                </a:solidFill>
              </a:rPr>
              <a:t>Quem nunca usou o --no-verify durante o commit? Deixe PEP8 e Black para o final, em apenas 1 commit. Não sabe como? Pergunte-me ao final desta Tech Talk.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48" name="Google Shape;148;g55ec12be75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50e259484a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50e259484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Custo da qualidade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Ferramentas que nos ajudam a padronizar o nosso código, bem como reduzir tempo gasto, para chegar em consenso sobre decisões de estilo de código. Essas decisões devem ser rápidas e automatizadas ao máximo possível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"Mas a comunidade faz assim!" Siga as convenções da empresa primeiro, depois as da comunidade. Não estão funcionando as da empresa? Vamos conversar</a:t>
            </a:r>
            <a:endParaRPr/>
          </a:p>
        </p:txBody>
      </p:sp>
      <p:sp>
        <p:nvSpPr>
          <p:cNvPr id="155" name="Google Shape;155;g50e259484a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50e259484a_0_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50e259484a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Código (ou no mínimo os testes) ainda vai mudar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Typos = Modo Tim Maia, Pode tudo!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Francês, espanhol, show! Português, jamais!!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Erros de lógica: cuidado com o backfire! Tenha certeza do que vai falar, ou pelo menos levante na forma de dúvida "Talvez não tenha entendido direito, isto está correto?"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Otimizações: vale a discussão. Difícil julgar o quanto pode melhorar, mas se deixar de fazer uma consulta no banco X 10.000 requests hora, já tira uma alguma carga de cima do banco de dados</a:t>
            </a:r>
            <a:endParaRPr/>
          </a:p>
        </p:txBody>
      </p:sp>
      <p:sp>
        <p:nvSpPr>
          <p:cNvPr id="169" name="Google Shape;169;g50e259484a_0_1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55ec12be75_0_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55ec12be75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Existe uma KB no confluence dedicada exclusivamente a este assunto. Incluindo NÃO abreviar nomes de variáveis.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Issue do Jira + prefixo fix/feat/docs/… + descrição. Não cabe em 50 caracteres? É um bom indicativo que provavelmente seu PR está muito grande! Para descrições maiores, use o body do PR/commit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Desculpas mais comum: este PR está muito grande, já gastei muito tempo, etc. Se não comprometer o objetivo da mudança, aceite o PR, mas cobre no próximo! Troco joinhas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Sempre vá adicionando novos commits. Isso ajuda os revisores a verificarem APENAS as novas mudanças, e não todo o PR.</a:t>
            </a:r>
            <a:endParaRPr/>
          </a:p>
        </p:txBody>
      </p:sp>
      <p:sp>
        <p:nvSpPr>
          <p:cNvPr id="176" name="Google Shape;176;g55ec12be75_0_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ee71a184d_1_13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ee71a184d_1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gee71a184d_1_13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6ade7ea1f4_0_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6ade7ea1f4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g6ade7ea1f4_0_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nternal - White">
  <p:cSld name="CAPA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nternal - White 1">
  <p:cSld name="CAPA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nternal - White 1 1">
  <p:cSld name="CAPA_2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nternal - Grey">
  <p:cSld name="CAPA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nternal - Orange">
  <p:cSld name="CAPA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300">
                <a:solidFill>
                  <a:schemeClr val="tx1"/>
                </a:solidFill>
              </a:defRPr>
            </a:lvl1pPr>
            <a:lvl2pPr lvl="1" algn="r">
              <a:buNone/>
              <a:defRPr sz="1300">
                <a:solidFill>
                  <a:schemeClr val="tx1"/>
                </a:solidFill>
              </a:defRPr>
            </a:lvl2pPr>
            <a:lvl3pPr lvl="2" algn="r">
              <a:buNone/>
              <a:defRPr sz="1300">
                <a:solidFill>
                  <a:schemeClr val="tx1"/>
                </a:solidFill>
              </a:defRPr>
            </a:lvl3pPr>
            <a:lvl4pPr lvl="3" algn="r">
              <a:buNone/>
              <a:defRPr sz="1300">
                <a:solidFill>
                  <a:schemeClr val="tx1"/>
                </a:solidFill>
              </a:defRPr>
            </a:lvl4pPr>
            <a:lvl5pPr lvl="4" algn="r">
              <a:buNone/>
              <a:defRPr sz="1300">
                <a:solidFill>
                  <a:schemeClr val="tx1"/>
                </a:solidFill>
              </a:defRPr>
            </a:lvl5pPr>
            <a:lvl6pPr lvl="5" algn="r">
              <a:buNone/>
              <a:defRPr sz="1300">
                <a:solidFill>
                  <a:schemeClr val="tx1"/>
                </a:solidFill>
              </a:defRPr>
            </a:lvl6pPr>
            <a:lvl7pPr lvl="6" algn="r">
              <a:buNone/>
              <a:defRPr sz="1300">
                <a:solidFill>
                  <a:schemeClr val="tx1"/>
                </a:solidFill>
              </a:defRPr>
            </a:lvl7pPr>
            <a:lvl8pPr lvl="7" algn="r">
              <a:buNone/>
              <a:defRPr sz="1300">
                <a:solidFill>
                  <a:schemeClr val="tx1"/>
                </a:solidFill>
              </a:defRPr>
            </a:lvl8pPr>
            <a:lvl9pPr lvl="8" algn="r">
              <a:buNone/>
              <a:defRPr sz="1300">
                <a:solidFill>
                  <a:schemeClr val="tx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.png"/><Relationship Id="rId4" Type="http://schemas.openxmlformats.org/officeDocument/2006/relationships/image" Target="../media/image12.png"/><Relationship Id="rId5" Type="http://schemas.openxmlformats.org/officeDocument/2006/relationships/image" Target="../media/image15.png"/><Relationship Id="rId6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/>
          <p:nvPr>
            <p:ph type="title"/>
          </p:nvPr>
        </p:nvSpPr>
        <p:spPr>
          <a:xfrm>
            <a:off x="547800" y="1854300"/>
            <a:ext cx="8048400" cy="14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FFFFFF"/>
                </a:solidFill>
              </a:rPr>
              <a:t>Code Reviews:</a:t>
            </a:r>
            <a:endParaRPr b="1" sz="32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FFFFFF"/>
                </a:solidFill>
              </a:rPr>
              <a:t>M</a:t>
            </a:r>
            <a:r>
              <a:rPr b="1" lang="en-US" sz="2800">
                <a:solidFill>
                  <a:srgbClr val="FFFFFF"/>
                </a:solidFill>
              </a:rPr>
              <a:t>ais importantes do que você pensa</a:t>
            </a:r>
            <a:endParaRPr b="1"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8"/>
          <p:cNvSpPr txBox="1"/>
          <p:nvPr>
            <p:ph type="title"/>
          </p:nvPr>
        </p:nvSpPr>
        <p:spPr>
          <a:xfrm>
            <a:off x="2134050" y="1854300"/>
            <a:ext cx="4875900" cy="14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</a:rPr>
              <a:t>Vinícius Gubiani Ferreira</a:t>
            </a:r>
            <a:endParaRPr b="1" sz="30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 txBox="1"/>
          <p:nvPr>
            <p:ph type="title"/>
          </p:nvPr>
        </p:nvSpPr>
        <p:spPr>
          <a:xfrm>
            <a:off x="2144400" y="1854300"/>
            <a:ext cx="4855200" cy="14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</a:rPr>
              <a:t>Vinícius Gubiani Ferreira</a:t>
            </a:r>
            <a:endParaRPr b="1" sz="3000">
              <a:solidFill>
                <a:srgbClr val="FFFFFF"/>
              </a:solidFill>
            </a:endParaRPr>
          </a:p>
        </p:txBody>
      </p:sp>
      <p:sp>
        <p:nvSpPr>
          <p:cNvPr id="34" name="Google Shape;34;p9"/>
          <p:cNvSpPr txBox="1"/>
          <p:nvPr/>
        </p:nvSpPr>
        <p:spPr>
          <a:xfrm>
            <a:off x="631225" y="3127350"/>
            <a:ext cx="1150800" cy="12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solidFill>
                  <a:schemeClr val="dk1"/>
                </a:solidFill>
              </a:rPr>
              <a:t>🚴</a:t>
            </a:r>
            <a:endParaRPr sz="7200"/>
          </a:p>
        </p:txBody>
      </p:sp>
      <p:sp>
        <p:nvSpPr>
          <p:cNvPr id="35" name="Google Shape;35;p9"/>
          <p:cNvSpPr txBox="1"/>
          <p:nvPr/>
        </p:nvSpPr>
        <p:spPr>
          <a:xfrm>
            <a:off x="2682301" y="3127350"/>
            <a:ext cx="1215300" cy="12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7200">
                <a:solidFill>
                  <a:schemeClr val="dk1"/>
                </a:solidFill>
              </a:rPr>
              <a:t>🎦</a:t>
            </a:r>
            <a:endParaRPr sz="7200"/>
          </a:p>
        </p:txBody>
      </p:sp>
      <p:pic>
        <p:nvPicPr>
          <p:cNvPr id="36" name="Google Shape;36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61975" y="3127350"/>
            <a:ext cx="1551512" cy="1289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9"/>
          <p:cNvPicPr preferRelativeResize="0"/>
          <p:nvPr/>
        </p:nvPicPr>
        <p:blipFill rotWithShape="1">
          <a:blip r:embed="rId4">
            <a:alphaModFix/>
          </a:blip>
          <a:srcRect b="0" l="0" r="19807" t="0"/>
          <a:stretch/>
        </p:blipFill>
        <p:spPr>
          <a:xfrm>
            <a:off x="4797876" y="3193200"/>
            <a:ext cx="1663823" cy="11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9"/>
          <p:cNvSpPr/>
          <p:nvPr/>
        </p:nvSpPr>
        <p:spPr>
          <a:xfrm>
            <a:off x="362375" y="689700"/>
            <a:ext cx="596100" cy="689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0173" y="871840"/>
            <a:ext cx="3763650" cy="339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/>
        </p:nvSpPr>
        <p:spPr>
          <a:xfrm>
            <a:off x="602850" y="1684350"/>
            <a:ext cx="7938300" cy="268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200">
                <a:solidFill>
                  <a:srgbClr val="FFFFFF"/>
                </a:solidFill>
              </a:rPr>
              <a:t>"Uma atividade de QA de software na qual um ou vários humanos verificam um programa lendo partes de seu código-fonte, e o fazem após a implementação ou como uma interrupção da implementação. Pelo menos um dos humanos não deve ser o autor do código."</a:t>
            </a:r>
            <a:br>
              <a:rPr b="1" lang="en-US" sz="2200">
                <a:solidFill>
                  <a:srgbClr val="FFFFFF"/>
                </a:solidFill>
              </a:rPr>
            </a:br>
            <a:endParaRPr b="1" sz="2200">
              <a:solidFill>
                <a:srgbClr val="FFFFFF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200">
              <a:solidFill>
                <a:srgbClr val="FFFFFF"/>
              </a:solidFill>
            </a:endParaRPr>
          </a:p>
        </p:txBody>
      </p:sp>
      <p:sp>
        <p:nvSpPr>
          <p:cNvPr id="51" name="Google Shape;51;p11"/>
          <p:cNvSpPr txBox="1"/>
          <p:nvPr/>
        </p:nvSpPr>
        <p:spPr>
          <a:xfrm>
            <a:off x="7002750" y="3357775"/>
            <a:ext cx="1538400" cy="76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200">
                <a:solidFill>
                  <a:srgbClr val="FFFFFF"/>
                </a:solidFill>
              </a:rPr>
              <a:t>W</a:t>
            </a:r>
            <a:r>
              <a:rPr b="1" lang="en-US" sz="2200">
                <a:solidFill>
                  <a:srgbClr val="FFFFFF"/>
                </a:solidFill>
              </a:rPr>
              <a:t>ikipedia</a:t>
            </a:r>
            <a:endParaRPr b="1" sz="2200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2" name="Google Shape;52;p11"/>
          <p:cNvSpPr txBox="1"/>
          <p:nvPr/>
        </p:nvSpPr>
        <p:spPr>
          <a:xfrm>
            <a:off x="417000" y="860850"/>
            <a:ext cx="83100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200">
                <a:solidFill>
                  <a:srgbClr val="F47928"/>
                </a:solidFill>
              </a:rPr>
              <a:t>Versão TL;DR</a:t>
            </a:r>
            <a:endParaRPr b="1" sz="3200">
              <a:solidFill>
                <a:srgbClr val="F4792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/>
        </p:nvSpPr>
        <p:spPr>
          <a:xfrm>
            <a:off x="417000" y="860850"/>
            <a:ext cx="83100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200">
                <a:solidFill>
                  <a:srgbClr val="F47928"/>
                </a:solidFill>
              </a:rPr>
              <a:t>Code reviews? Why?</a:t>
            </a:r>
            <a:endParaRPr b="1" sz="3200">
              <a:solidFill>
                <a:srgbClr val="F4792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9" name="Google Shape;59;p12"/>
          <p:cNvSpPr txBox="1"/>
          <p:nvPr>
            <p:ph idx="1" type="body"/>
          </p:nvPr>
        </p:nvSpPr>
        <p:spPr>
          <a:xfrm>
            <a:off x="417000" y="1531950"/>
            <a:ext cx="8310000" cy="235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68300" lvl="0" marL="45720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●"/>
            </a:pPr>
            <a:r>
              <a:rPr b="1" lang="en-US" sz="2200">
                <a:solidFill>
                  <a:schemeClr val="lt1"/>
                </a:solidFill>
              </a:rPr>
              <a:t>Transmissão de conhecimento</a:t>
            </a:r>
            <a:endParaRPr b="1" sz="2200">
              <a:solidFill>
                <a:schemeClr val="lt1"/>
              </a:solidFill>
            </a:endParaRPr>
          </a:p>
          <a:p>
            <a:pPr indent="-3683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●"/>
            </a:pPr>
            <a:r>
              <a:rPr b="1" lang="en-US" sz="2200">
                <a:solidFill>
                  <a:schemeClr val="lt1"/>
                </a:solidFill>
              </a:rPr>
              <a:t>Estimular colaboração coletiva nos projetos</a:t>
            </a:r>
            <a:endParaRPr b="1" sz="2200">
              <a:solidFill>
                <a:schemeClr val="lt1"/>
              </a:solidFill>
            </a:endParaRPr>
          </a:p>
          <a:p>
            <a:pPr indent="-3683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●"/>
            </a:pPr>
            <a:r>
              <a:rPr b="1" lang="en-US" sz="2200">
                <a:solidFill>
                  <a:schemeClr val="lt1"/>
                </a:solidFill>
              </a:rPr>
              <a:t>Feedback rápido / garantir alteração no caminho certo</a:t>
            </a:r>
            <a:endParaRPr b="1" sz="2200">
              <a:solidFill>
                <a:schemeClr val="lt1"/>
              </a:solidFill>
            </a:endParaRPr>
          </a:p>
          <a:p>
            <a:pPr indent="-3683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●"/>
            </a:pPr>
            <a:r>
              <a:rPr b="1" lang="en-US" sz="2200">
                <a:solidFill>
                  <a:schemeClr val="lt1"/>
                </a:solidFill>
              </a:rPr>
              <a:t>Estimular a contribuição em novos PRs e boas práticas</a:t>
            </a:r>
            <a:endParaRPr b="1" sz="2200">
              <a:solidFill>
                <a:schemeClr val="lt1"/>
              </a:solidFill>
            </a:endParaRPr>
          </a:p>
          <a:p>
            <a:pPr indent="-3683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●"/>
            </a:pPr>
            <a:r>
              <a:rPr b="1" lang="en-US" sz="2200">
                <a:solidFill>
                  <a:schemeClr val="lt1"/>
                </a:solidFill>
              </a:rPr>
              <a:t>Garantir que tenhamos boa qualidade do </a:t>
            </a:r>
            <a:r>
              <a:rPr b="1" lang="en-US" sz="2200" strike="sngStrike">
                <a:solidFill>
                  <a:schemeClr val="lt1"/>
                </a:solidFill>
              </a:rPr>
              <a:t>código</a:t>
            </a:r>
            <a:r>
              <a:rPr b="1" lang="en-US" sz="2200">
                <a:solidFill>
                  <a:schemeClr val="lt1"/>
                </a:solidFill>
              </a:rPr>
              <a:t> produto</a:t>
            </a:r>
            <a:endParaRPr b="1" sz="2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3"/>
          <p:cNvSpPr txBox="1"/>
          <p:nvPr/>
        </p:nvSpPr>
        <p:spPr>
          <a:xfrm>
            <a:off x="417000" y="860850"/>
            <a:ext cx="83100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200">
                <a:solidFill>
                  <a:srgbClr val="F47928"/>
                </a:solidFill>
              </a:rPr>
              <a:t>1</a:t>
            </a:r>
            <a:r>
              <a:rPr b="1" lang="en-US" sz="3200">
                <a:solidFill>
                  <a:srgbClr val="F47928"/>
                </a:solidFill>
              </a:rPr>
              <a:t>a Regra</a:t>
            </a:r>
            <a:endParaRPr b="1" sz="3200">
              <a:solidFill>
                <a:srgbClr val="F4792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6" name="Google Shape;66;p13"/>
          <p:cNvSpPr txBox="1"/>
          <p:nvPr>
            <p:ph idx="1" type="body"/>
          </p:nvPr>
        </p:nvSpPr>
        <p:spPr>
          <a:xfrm>
            <a:off x="889500" y="1836750"/>
            <a:ext cx="7365000" cy="147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</a:rPr>
              <a:t>Não leve nenhum comentário para o lado pessoal</a:t>
            </a:r>
            <a:endParaRPr b="1" sz="24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/>
        </p:nvSpPr>
        <p:spPr>
          <a:xfrm>
            <a:off x="417000" y="860850"/>
            <a:ext cx="83100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200">
                <a:solidFill>
                  <a:srgbClr val="F47928"/>
                </a:solidFill>
              </a:rPr>
              <a:t>2a Regra</a:t>
            </a:r>
            <a:endParaRPr b="1" sz="3200">
              <a:solidFill>
                <a:srgbClr val="F4792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3" name="Google Shape;73;p14"/>
          <p:cNvSpPr txBox="1"/>
          <p:nvPr>
            <p:ph idx="1" type="body"/>
          </p:nvPr>
        </p:nvSpPr>
        <p:spPr>
          <a:xfrm>
            <a:off x="829950" y="1836750"/>
            <a:ext cx="7119900" cy="147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</a:rPr>
              <a:t>Saiba escutar os feedbacks</a:t>
            </a:r>
            <a:endParaRPr b="1" sz="24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/>
          <p:nvPr/>
        </p:nvSpPr>
        <p:spPr>
          <a:xfrm>
            <a:off x="417000" y="860850"/>
            <a:ext cx="83100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200">
                <a:solidFill>
                  <a:srgbClr val="F47928"/>
                </a:solidFill>
              </a:rPr>
              <a:t>3</a:t>
            </a:r>
            <a:r>
              <a:rPr b="1" lang="en-US" sz="3200">
                <a:solidFill>
                  <a:srgbClr val="F47928"/>
                </a:solidFill>
              </a:rPr>
              <a:t>a Regra</a:t>
            </a:r>
            <a:endParaRPr b="1" sz="3200">
              <a:solidFill>
                <a:srgbClr val="F4792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0" name="Google Shape;80;p15"/>
          <p:cNvSpPr txBox="1"/>
          <p:nvPr>
            <p:ph idx="1" type="body"/>
          </p:nvPr>
        </p:nvSpPr>
        <p:spPr>
          <a:xfrm>
            <a:off x="829950" y="1768950"/>
            <a:ext cx="7484100" cy="226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</a:rPr>
              <a:t>Herrar é Umano</a:t>
            </a:r>
            <a:endParaRPr b="1" sz="2400">
              <a:solidFill>
                <a:schemeClr val="lt1"/>
              </a:solidFill>
            </a:endParaRPr>
          </a:p>
          <a:p>
            <a:pPr indent="-3810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b="1" lang="en-US" sz="2400">
                <a:solidFill>
                  <a:schemeClr val="lt1"/>
                </a:solidFill>
              </a:rPr>
              <a:t>Aceite o fato que você pode estar errado.</a:t>
            </a:r>
            <a:endParaRPr b="1" sz="2400">
              <a:solidFill>
                <a:schemeClr val="lt1"/>
              </a:solidFill>
            </a:endParaRPr>
          </a:p>
          <a:p>
            <a:pPr indent="-3810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b="1" lang="en-US" sz="2400">
                <a:solidFill>
                  <a:schemeClr val="lt1"/>
                </a:solidFill>
              </a:rPr>
              <a:t>Team work &gt;&gt; lone wolfs.</a:t>
            </a:r>
            <a:endParaRPr b="1" sz="2400">
              <a:solidFill>
                <a:schemeClr val="lt1"/>
              </a:solidFill>
            </a:endParaRPr>
          </a:p>
          <a:p>
            <a:pPr indent="-3810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b="1" lang="en-US" sz="2400">
                <a:solidFill>
                  <a:schemeClr val="lt1"/>
                </a:solidFill>
              </a:rPr>
              <a:t>R</a:t>
            </a:r>
            <a:r>
              <a:rPr b="1" lang="en-US" sz="2400">
                <a:solidFill>
                  <a:schemeClr val="lt1"/>
                </a:solidFill>
              </a:rPr>
              <a:t>ockstars, ninjas, etc, também erram.</a:t>
            </a:r>
            <a:r>
              <a:rPr b="1" lang="en-US" sz="2400">
                <a:solidFill>
                  <a:schemeClr val="lt1"/>
                </a:solidFill>
              </a:rPr>
              <a:t> Alguém que acerta 90% das vezes, 10% das vezes ainda está errada.</a:t>
            </a:r>
            <a:endParaRPr b="1" sz="24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 txBox="1"/>
          <p:nvPr/>
        </p:nvSpPr>
        <p:spPr>
          <a:xfrm>
            <a:off x="417000" y="860850"/>
            <a:ext cx="83100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200">
                <a:solidFill>
                  <a:srgbClr val="F47928"/>
                </a:solidFill>
              </a:rPr>
              <a:t>Boas práticas - Feedback positivo</a:t>
            </a:r>
            <a:endParaRPr b="1" sz="3200">
              <a:solidFill>
                <a:srgbClr val="F4792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7" name="Google Shape;87;p16"/>
          <p:cNvSpPr txBox="1"/>
          <p:nvPr>
            <p:ph idx="1" type="body"/>
          </p:nvPr>
        </p:nvSpPr>
        <p:spPr>
          <a:xfrm>
            <a:off x="2373000" y="1836750"/>
            <a:ext cx="4398000" cy="147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b="1" lang="en-US" sz="2400">
                <a:solidFill>
                  <a:schemeClr val="lt1"/>
                </a:solidFill>
              </a:rPr>
              <a:t>Good job! / Awesome</a:t>
            </a:r>
            <a:endParaRPr b="1" sz="2400">
              <a:solidFill>
                <a:schemeClr val="lt1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b="1" lang="en-US" sz="2400">
                <a:solidFill>
                  <a:schemeClr val="lt1"/>
                </a:solidFill>
              </a:rPr>
              <a:t>LGTM, IMHO, ...</a:t>
            </a:r>
            <a:endParaRPr b="1" sz="2400">
              <a:solidFill>
                <a:schemeClr val="lt1"/>
              </a:solidFill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b="1" lang="en-US" sz="2400">
                <a:solidFill>
                  <a:schemeClr val="lt1"/>
                </a:solidFill>
              </a:rPr>
              <a:t>Uso de emojis, memes, ...</a:t>
            </a:r>
            <a:endParaRPr b="1" sz="24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/>
          <p:nvPr/>
        </p:nvSpPr>
        <p:spPr>
          <a:xfrm>
            <a:off x="417000" y="2117700"/>
            <a:ext cx="83100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200">
                <a:solidFill>
                  <a:srgbClr val="F47928"/>
                </a:solidFill>
              </a:rPr>
              <a:t>Exemplos</a:t>
            </a:r>
            <a:endParaRPr b="1" sz="3200">
              <a:solidFill>
                <a:srgbClr val="F4792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7525" y="407513"/>
            <a:ext cx="5068949" cy="432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9728" y="1011863"/>
            <a:ext cx="5824534" cy="3119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3975" y="426288"/>
            <a:ext cx="4436050" cy="4290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1"/>
          <p:cNvSpPr txBox="1"/>
          <p:nvPr/>
        </p:nvSpPr>
        <p:spPr>
          <a:xfrm>
            <a:off x="417000" y="2117700"/>
            <a:ext cx="83100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200">
                <a:solidFill>
                  <a:srgbClr val="F47928"/>
                </a:solidFill>
              </a:rPr>
              <a:t>Como determinar se um PR está bom? Quais métricas devemos usar?</a:t>
            </a:r>
            <a:endParaRPr b="1" sz="3200">
              <a:solidFill>
                <a:srgbClr val="F47928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8599" y="280575"/>
            <a:ext cx="5326800" cy="419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3"/>
          <p:cNvSpPr txBox="1"/>
          <p:nvPr/>
        </p:nvSpPr>
        <p:spPr>
          <a:xfrm>
            <a:off x="417000" y="860850"/>
            <a:ext cx="83100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200">
                <a:solidFill>
                  <a:srgbClr val="F47928"/>
                </a:solidFill>
              </a:rPr>
              <a:t>Boas práticas - Feedback negativo</a:t>
            </a:r>
            <a:endParaRPr b="1" sz="3200">
              <a:solidFill>
                <a:srgbClr val="F4792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3"/>
          <p:cNvSpPr txBox="1"/>
          <p:nvPr>
            <p:ph idx="1" type="body"/>
          </p:nvPr>
        </p:nvSpPr>
        <p:spPr>
          <a:xfrm>
            <a:off x="1668300" y="1836750"/>
            <a:ext cx="5807400" cy="147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</a:rPr>
              <a:t>Quando rejeitar um PR, </a:t>
            </a:r>
            <a:r>
              <a:rPr b="1" lang="en-US" sz="2400" u="sng">
                <a:solidFill>
                  <a:schemeClr val="lt1"/>
                </a:solidFill>
              </a:rPr>
              <a:t>s</a:t>
            </a:r>
            <a:r>
              <a:rPr b="1" lang="en-US" sz="2400" u="sng">
                <a:solidFill>
                  <a:schemeClr val="lt1"/>
                </a:solidFill>
              </a:rPr>
              <a:t>empre</a:t>
            </a:r>
            <a:r>
              <a:rPr b="1" lang="en-US" sz="2400">
                <a:solidFill>
                  <a:schemeClr val="lt1"/>
                </a:solidFill>
              </a:rPr>
              <a:t> justifique o motivo de estar rejeitando.</a:t>
            </a:r>
            <a:endParaRPr b="1" sz="24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4"/>
          <p:cNvSpPr txBox="1"/>
          <p:nvPr/>
        </p:nvSpPr>
        <p:spPr>
          <a:xfrm>
            <a:off x="417000" y="451725"/>
            <a:ext cx="83100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200">
                <a:solidFill>
                  <a:srgbClr val="F47928"/>
                </a:solidFill>
              </a:rPr>
              <a:t>Regras gerais sobre comentários</a:t>
            </a:r>
            <a:endParaRPr b="1" sz="3200">
              <a:solidFill>
                <a:srgbClr val="F47928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200">
                <a:solidFill>
                  <a:srgbClr val="F47928"/>
                </a:solidFill>
              </a:rPr>
              <a:t>(especialmente em f</a:t>
            </a:r>
            <a:r>
              <a:rPr b="1" lang="en-US" sz="3200">
                <a:solidFill>
                  <a:srgbClr val="F47928"/>
                </a:solidFill>
              </a:rPr>
              <a:t>eedback negativo)</a:t>
            </a:r>
            <a:endParaRPr b="1" sz="3200">
              <a:solidFill>
                <a:srgbClr val="F4792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7" name="Google Shape;137;p24"/>
          <p:cNvSpPr txBox="1"/>
          <p:nvPr>
            <p:ph idx="1" type="body"/>
          </p:nvPr>
        </p:nvSpPr>
        <p:spPr>
          <a:xfrm>
            <a:off x="417000" y="1566425"/>
            <a:ext cx="8310000" cy="274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810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b="1" lang="en-US" sz="2400">
                <a:solidFill>
                  <a:schemeClr val="lt1"/>
                </a:solidFill>
              </a:rPr>
              <a:t>Seja legal </a:t>
            </a:r>
            <a:r>
              <a:rPr b="1" lang="en-US" sz="2400" u="sng">
                <a:solidFill>
                  <a:schemeClr val="lt1"/>
                </a:solidFill>
              </a:rPr>
              <a:t>sempre</a:t>
            </a:r>
            <a:r>
              <a:rPr b="1" lang="en-US" sz="2400">
                <a:solidFill>
                  <a:schemeClr val="lt1"/>
                </a:solidFill>
              </a:rPr>
              <a:t>! Tenha empatia com o autor do PR</a:t>
            </a:r>
            <a:endParaRPr b="1" sz="2400">
              <a:solidFill>
                <a:schemeClr val="lt1"/>
              </a:solidFill>
            </a:endParaRPr>
          </a:p>
          <a:p>
            <a:pPr indent="-3810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b="1" lang="en-US" sz="2400">
                <a:solidFill>
                  <a:schemeClr val="lt1"/>
                </a:solidFill>
              </a:rPr>
              <a:t>Use coletivos (nós, vamos, todos) ao invés de termos individuais (eu, você, ele).</a:t>
            </a:r>
            <a:endParaRPr b="1" sz="2400">
              <a:solidFill>
                <a:schemeClr val="lt1"/>
              </a:solidFill>
            </a:endParaRPr>
          </a:p>
          <a:p>
            <a:pPr indent="-3810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b="1" lang="en-US" sz="2400">
                <a:solidFill>
                  <a:schemeClr val="lt1"/>
                </a:solidFill>
              </a:rPr>
              <a:t>Seja claro e direto ao ponto (mas ainda assim sendo legal e respeitando os colegas).</a:t>
            </a:r>
            <a:endParaRPr b="1" sz="2400">
              <a:solidFill>
                <a:schemeClr val="lt1"/>
              </a:solidFill>
            </a:endParaRPr>
          </a:p>
          <a:p>
            <a:pPr indent="-3810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b="1" lang="en-US" sz="2400">
                <a:solidFill>
                  <a:schemeClr val="lt1"/>
                </a:solidFill>
              </a:rPr>
              <a:t>Levante questionamentos: Que tal se fizer</a:t>
            </a:r>
            <a:r>
              <a:rPr b="1" lang="en-US" sz="2400" u="sng">
                <a:solidFill>
                  <a:schemeClr val="lt1"/>
                </a:solidFill>
              </a:rPr>
              <a:t>mos</a:t>
            </a:r>
            <a:r>
              <a:rPr b="1" lang="en-US" sz="2400">
                <a:solidFill>
                  <a:schemeClr val="lt1"/>
                </a:solidFill>
              </a:rPr>
              <a:t> dessa forma? Parece mais eficiente por X, Y, Z.</a:t>
            </a:r>
            <a:endParaRPr b="1" sz="24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5"/>
          <p:cNvSpPr txBox="1"/>
          <p:nvPr/>
        </p:nvSpPr>
        <p:spPr>
          <a:xfrm>
            <a:off x="417000" y="860850"/>
            <a:ext cx="83100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200">
                <a:solidFill>
                  <a:srgbClr val="F47928"/>
                </a:solidFill>
              </a:rPr>
              <a:t>Checklist - Durante o desenvolvimento</a:t>
            </a:r>
            <a:endParaRPr b="1" sz="3200">
              <a:solidFill>
                <a:srgbClr val="F4792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25"/>
          <p:cNvSpPr txBox="1"/>
          <p:nvPr>
            <p:ph idx="1" type="body"/>
          </p:nvPr>
        </p:nvSpPr>
        <p:spPr>
          <a:xfrm>
            <a:off x="417000" y="1836750"/>
            <a:ext cx="8310000" cy="211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810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b="1" lang="en-US" sz="2400">
                <a:solidFill>
                  <a:schemeClr val="lt1"/>
                </a:solidFill>
              </a:rPr>
              <a:t>Seu PR não está ficando muito grande? É possível quebrá-lo em PRs menores, mais fáceis/rápidos de revisar?</a:t>
            </a:r>
            <a:endParaRPr b="1" sz="2400">
              <a:solidFill>
                <a:schemeClr val="lt1"/>
              </a:solidFill>
            </a:endParaRPr>
          </a:p>
          <a:p>
            <a:pPr indent="-3810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b="1" lang="en-US" sz="2400">
                <a:solidFill>
                  <a:schemeClr val="lt1"/>
                </a:solidFill>
              </a:rPr>
              <a:t>Posso abrir um PR como WIP?</a:t>
            </a:r>
            <a:endParaRPr b="1" sz="2400">
              <a:solidFill>
                <a:schemeClr val="lt1"/>
              </a:solidFill>
            </a:endParaRPr>
          </a:p>
          <a:p>
            <a:pPr indent="-3810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b="1" lang="en-US" sz="2400">
                <a:solidFill>
                  <a:schemeClr val="lt1"/>
                </a:solidFill>
              </a:rPr>
              <a:t>Coloque as mudanças do Black/PEP8 em commits separados</a:t>
            </a:r>
            <a:endParaRPr b="1" sz="24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6"/>
          <p:cNvSpPr txBox="1"/>
          <p:nvPr/>
        </p:nvSpPr>
        <p:spPr>
          <a:xfrm>
            <a:off x="417000" y="860850"/>
            <a:ext cx="83100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200">
                <a:solidFill>
                  <a:srgbClr val="F47928"/>
                </a:solidFill>
              </a:rPr>
              <a:t>Checklist - Antes de abrir um PR</a:t>
            </a:r>
            <a:endParaRPr b="1" sz="3200">
              <a:solidFill>
                <a:srgbClr val="F4792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6"/>
          <p:cNvSpPr txBox="1"/>
          <p:nvPr>
            <p:ph idx="1" type="body"/>
          </p:nvPr>
        </p:nvSpPr>
        <p:spPr>
          <a:xfrm>
            <a:off x="285750" y="1692750"/>
            <a:ext cx="8572500" cy="266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810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b="1" lang="en-US" sz="2400" u="sng">
                <a:solidFill>
                  <a:schemeClr val="lt1"/>
                </a:solidFill>
              </a:rPr>
              <a:t>Os testes passaram na sua máquina?</a:t>
            </a:r>
            <a:endParaRPr b="1" sz="2400" u="sng">
              <a:solidFill>
                <a:schemeClr val="lt1"/>
              </a:solidFill>
            </a:endParaRPr>
          </a:p>
          <a:p>
            <a:pPr indent="-3810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b="1" lang="en-US" sz="2400" u="sng">
                <a:solidFill>
                  <a:schemeClr val="lt1"/>
                </a:solidFill>
              </a:rPr>
              <a:t>Revise seu próprio PR com atenção</a:t>
            </a:r>
            <a:r>
              <a:rPr b="1" lang="en-US" sz="2400">
                <a:solidFill>
                  <a:schemeClr val="lt1"/>
                </a:solidFill>
              </a:rPr>
              <a:t>, como você revisaria o de outra pessoa.</a:t>
            </a:r>
            <a:endParaRPr b="1" sz="2400">
              <a:solidFill>
                <a:schemeClr val="lt1"/>
              </a:solidFill>
            </a:endParaRPr>
          </a:p>
          <a:p>
            <a:pPr indent="-3810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b="1" lang="en-US" sz="2400">
                <a:solidFill>
                  <a:schemeClr val="lt1"/>
                </a:solidFill>
              </a:rPr>
              <a:t>O título do PR está claro? E a descrição? Que tal adicionar um print caso mudou/adicionou uma tela?</a:t>
            </a:r>
            <a:endParaRPr b="1" sz="2400">
              <a:solidFill>
                <a:schemeClr val="lt1"/>
              </a:solidFill>
            </a:endParaRPr>
          </a:p>
          <a:p>
            <a:pPr indent="-3810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b="1" lang="en-US" sz="2400">
                <a:solidFill>
                  <a:schemeClr val="lt1"/>
                </a:solidFill>
              </a:rPr>
              <a:t>Nova feat ou fix? Onde estão os novos testes?</a:t>
            </a:r>
            <a:endParaRPr b="1" sz="2400">
              <a:solidFill>
                <a:schemeClr val="lt1"/>
              </a:solidFill>
            </a:endParaRPr>
          </a:p>
          <a:p>
            <a:pPr indent="-3810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b="1" lang="en-US" sz="2400">
                <a:solidFill>
                  <a:schemeClr val="lt1"/>
                </a:solidFill>
              </a:rPr>
              <a:t>Você passou ou ignorou o pre-commit?</a:t>
            </a:r>
            <a:endParaRPr b="1" sz="24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7"/>
          <p:cNvSpPr txBox="1"/>
          <p:nvPr/>
        </p:nvSpPr>
        <p:spPr>
          <a:xfrm>
            <a:off x="493200" y="860850"/>
            <a:ext cx="83100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200">
                <a:solidFill>
                  <a:srgbClr val="F47928"/>
                </a:solidFill>
              </a:rPr>
              <a:t>Poxa vida … Mas pra que tudo isso?</a:t>
            </a:r>
            <a:endParaRPr b="1" sz="3200">
              <a:solidFill>
                <a:srgbClr val="F4792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" name="Google Shape;158;p27"/>
          <p:cNvSpPr txBox="1"/>
          <p:nvPr/>
        </p:nvSpPr>
        <p:spPr>
          <a:xfrm rot="-1014176">
            <a:off x="1586122" y="2207914"/>
            <a:ext cx="1454852" cy="9082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lt1"/>
                </a:solidFill>
              </a:rPr>
              <a:t>PEP8?</a:t>
            </a:r>
            <a:endParaRPr b="1" sz="24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7"/>
          <p:cNvSpPr txBox="1"/>
          <p:nvPr/>
        </p:nvSpPr>
        <p:spPr>
          <a:xfrm rot="641523">
            <a:off x="3043558" y="2202510"/>
            <a:ext cx="1516733" cy="90823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lt1"/>
                </a:solidFill>
              </a:rPr>
              <a:t>PyLint?!!</a:t>
            </a:r>
            <a:endParaRPr b="1" sz="24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7"/>
          <p:cNvSpPr txBox="1"/>
          <p:nvPr/>
        </p:nvSpPr>
        <p:spPr>
          <a:xfrm rot="666919">
            <a:off x="4546159" y="2170283"/>
            <a:ext cx="1454994" cy="90800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lt1"/>
                </a:solidFill>
              </a:rPr>
              <a:t>MyPy??</a:t>
            </a:r>
            <a:endParaRPr b="1" sz="24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27"/>
          <p:cNvSpPr txBox="1"/>
          <p:nvPr/>
        </p:nvSpPr>
        <p:spPr>
          <a:xfrm>
            <a:off x="6051192" y="2208131"/>
            <a:ext cx="1454700" cy="9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lt1"/>
                </a:solidFill>
              </a:rPr>
              <a:t>Black</a:t>
            </a:r>
            <a:endParaRPr b="1" sz="24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7"/>
          <p:cNvSpPr txBox="1"/>
          <p:nvPr/>
        </p:nvSpPr>
        <p:spPr>
          <a:xfrm>
            <a:off x="3259039" y="2965585"/>
            <a:ext cx="14547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lt1"/>
                </a:solidFill>
              </a:rPr>
              <a:t>Wth</a:t>
            </a:r>
            <a:endParaRPr b="1" sz="24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7"/>
          <p:cNvSpPr txBox="1"/>
          <p:nvPr/>
        </p:nvSpPr>
        <p:spPr>
          <a:xfrm>
            <a:off x="5274225" y="2965575"/>
            <a:ext cx="27393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lt1"/>
                </a:solidFill>
              </a:rPr>
              <a:t>mental_sanity.py</a:t>
            </a:r>
            <a:endParaRPr b="1" sz="24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7"/>
          <p:cNvSpPr txBox="1"/>
          <p:nvPr/>
        </p:nvSpPr>
        <p:spPr>
          <a:xfrm rot="495729">
            <a:off x="907286" y="3028082"/>
            <a:ext cx="2521875" cy="75298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lt1"/>
                </a:solidFill>
              </a:rPr>
              <a:t>spaces not tabs</a:t>
            </a:r>
            <a:endParaRPr b="1" sz="24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7"/>
          <p:cNvSpPr txBox="1"/>
          <p:nvPr/>
        </p:nvSpPr>
        <p:spPr>
          <a:xfrm rot="3588491">
            <a:off x="4185896" y="3179040"/>
            <a:ext cx="1454972" cy="908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lt1"/>
                </a:solidFill>
              </a:rPr>
              <a:t>PEP20</a:t>
            </a:r>
            <a:endParaRPr b="1" sz="24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8"/>
          <p:cNvSpPr txBox="1"/>
          <p:nvPr/>
        </p:nvSpPr>
        <p:spPr>
          <a:xfrm>
            <a:off x="417000" y="860850"/>
            <a:ext cx="83100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000">
                <a:solidFill>
                  <a:srgbClr val="F47928"/>
                </a:solidFill>
              </a:rPr>
              <a:t>Revisando PR de alguém: O que procurar?</a:t>
            </a:r>
            <a:endParaRPr b="1" sz="3000">
              <a:solidFill>
                <a:srgbClr val="F4792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28"/>
          <p:cNvSpPr txBox="1"/>
          <p:nvPr>
            <p:ph idx="1" type="body"/>
          </p:nvPr>
        </p:nvSpPr>
        <p:spPr>
          <a:xfrm>
            <a:off x="417000" y="1836750"/>
            <a:ext cx="8310000" cy="219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810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b="1" lang="en-US" sz="2400">
                <a:solidFill>
                  <a:schemeClr val="lt1"/>
                </a:solidFill>
              </a:rPr>
              <a:t>Testes ou pipeline falhando: nem revise</a:t>
            </a:r>
            <a:endParaRPr b="1" sz="2400">
              <a:solidFill>
                <a:schemeClr val="lt1"/>
              </a:solidFill>
            </a:endParaRPr>
          </a:p>
          <a:p>
            <a:pPr indent="-3810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b="1" lang="en-US" sz="2400">
                <a:solidFill>
                  <a:schemeClr val="lt1"/>
                </a:solidFill>
              </a:rPr>
              <a:t>Erros de digitação: Comentários, testes, nomes de variáveis, classes, …</a:t>
            </a:r>
            <a:endParaRPr b="1" sz="2400">
              <a:solidFill>
                <a:schemeClr val="lt1"/>
              </a:solidFill>
            </a:endParaRPr>
          </a:p>
          <a:p>
            <a:pPr indent="-3810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b="1" lang="en-US" sz="2400">
                <a:solidFill>
                  <a:schemeClr val="lt1"/>
                </a:solidFill>
              </a:rPr>
              <a:t>Palavras em outro idioma que não seja o inglês</a:t>
            </a:r>
            <a:endParaRPr b="1" sz="2400">
              <a:solidFill>
                <a:schemeClr val="lt1"/>
              </a:solidFill>
            </a:endParaRPr>
          </a:p>
          <a:p>
            <a:pPr indent="-3810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b="1" lang="en-US" sz="2400">
                <a:solidFill>
                  <a:schemeClr val="lt1"/>
                </a:solidFill>
              </a:rPr>
              <a:t>Erros de lógica</a:t>
            </a:r>
            <a:endParaRPr b="1" sz="2400">
              <a:solidFill>
                <a:schemeClr val="lt1"/>
              </a:solidFill>
            </a:endParaRPr>
          </a:p>
          <a:p>
            <a:pPr indent="-3810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b="1" lang="en-US" sz="2400">
                <a:solidFill>
                  <a:schemeClr val="lt1"/>
                </a:solidFill>
              </a:rPr>
              <a:t>Otimizações para performance</a:t>
            </a:r>
            <a:endParaRPr b="1" sz="24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9"/>
          <p:cNvSpPr txBox="1"/>
          <p:nvPr/>
        </p:nvSpPr>
        <p:spPr>
          <a:xfrm>
            <a:off x="417000" y="860850"/>
            <a:ext cx="83100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000">
                <a:solidFill>
                  <a:srgbClr val="F47928"/>
                </a:solidFill>
              </a:rPr>
              <a:t>Revisando PR de alguém: O que procurar?</a:t>
            </a:r>
            <a:endParaRPr b="1" sz="3000">
              <a:solidFill>
                <a:srgbClr val="F4792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 txBox="1"/>
          <p:nvPr>
            <p:ph idx="1" type="body"/>
          </p:nvPr>
        </p:nvSpPr>
        <p:spPr>
          <a:xfrm>
            <a:off x="720575" y="1836750"/>
            <a:ext cx="7640700" cy="219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810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b="1" lang="en-US" sz="2400">
                <a:solidFill>
                  <a:schemeClr val="lt1"/>
                </a:solidFill>
              </a:rPr>
              <a:t>Siga convenções de estilo, arquitetura do projeto, e boas práticas adotadas pela empresa e pela comunidade</a:t>
            </a:r>
            <a:endParaRPr b="1" sz="2400">
              <a:solidFill>
                <a:schemeClr val="lt1"/>
              </a:solidFill>
            </a:endParaRPr>
          </a:p>
          <a:p>
            <a:pPr indent="-3810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b="1" lang="en-US" sz="2400">
                <a:solidFill>
                  <a:schemeClr val="lt1"/>
                </a:solidFill>
              </a:rPr>
              <a:t>Mensagens de commit / Título do PR</a:t>
            </a:r>
            <a:endParaRPr b="1" sz="2400">
              <a:solidFill>
                <a:schemeClr val="lt1"/>
              </a:solidFill>
            </a:endParaRPr>
          </a:p>
          <a:p>
            <a:pPr indent="-3810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b="1" lang="en-US" sz="2400">
                <a:solidFill>
                  <a:schemeClr val="lt1"/>
                </a:solidFill>
              </a:rPr>
              <a:t>O autor não quer ceder: negocie!</a:t>
            </a:r>
            <a:endParaRPr b="1" sz="2400">
              <a:solidFill>
                <a:schemeClr val="lt1"/>
              </a:solidFill>
            </a:endParaRPr>
          </a:p>
          <a:p>
            <a:pPr indent="-3810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b="1" lang="en-US" sz="2400">
                <a:solidFill>
                  <a:schemeClr val="lt1"/>
                </a:solidFill>
              </a:rPr>
              <a:t>Não faça push force! Use --force-with-lease</a:t>
            </a:r>
            <a:endParaRPr b="1" sz="24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/>
          <p:nvPr/>
        </p:nvSpPr>
        <p:spPr>
          <a:xfrm>
            <a:off x="417000" y="900675"/>
            <a:ext cx="8310000" cy="359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200">
                <a:solidFill>
                  <a:srgbClr val="F47928"/>
                </a:solidFill>
              </a:rPr>
              <a:t>Move to the Edge</a:t>
            </a:r>
            <a:r>
              <a:rPr lang="en-US" sz="3200">
                <a:solidFill>
                  <a:srgbClr val="F47928"/>
                </a:solidFill>
              </a:rPr>
              <a:t> </a:t>
            </a:r>
            <a:r>
              <a:rPr lang="en-US" sz="3200">
                <a:solidFill>
                  <a:schemeClr val="dk1"/>
                </a:solidFill>
              </a:rPr>
              <a:t>🚀</a:t>
            </a:r>
            <a:endParaRPr sz="3200">
              <a:solidFill>
                <a:srgbClr val="F47928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400">
              <a:solidFill>
                <a:schemeClr val="lt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lt1"/>
                </a:solidFill>
              </a:rPr>
              <a:t>Valeu</a:t>
            </a:r>
            <a:r>
              <a:rPr b="1" lang="en-US" sz="2400">
                <a:solidFill>
                  <a:schemeClr val="lt1"/>
                </a:solidFill>
              </a:rPr>
              <a:t>!</a:t>
            </a:r>
            <a:endParaRPr b="1" sz="24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lt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chemeClr val="lt1"/>
                </a:solidFill>
              </a:rPr>
              <a:t>www.azion.com</a:t>
            </a:r>
            <a:endParaRPr sz="1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32575" y="3780614"/>
            <a:ext cx="605526" cy="503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32568" y="2450443"/>
            <a:ext cx="503351" cy="503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32575" y="3090913"/>
            <a:ext cx="503349" cy="503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32574" y="1760737"/>
            <a:ext cx="503350" cy="503375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31"/>
          <p:cNvSpPr txBox="1"/>
          <p:nvPr/>
        </p:nvSpPr>
        <p:spPr>
          <a:xfrm>
            <a:off x="2935925" y="1711513"/>
            <a:ext cx="3284700" cy="60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lt1"/>
                </a:solidFill>
              </a:rPr>
              <a:t>vini.g.fer@gmail.com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96" name="Google Shape;196;p31"/>
          <p:cNvSpPr txBox="1"/>
          <p:nvPr/>
        </p:nvSpPr>
        <p:spPr>
          <a:xfrm>
            <a:off x="2935924" y="3090913"/>
            <a:ext cx="1355700" cy="60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lt1"/>
                </a:solidFill>
              </a:rPr>
              <a:t>vinigfer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97" name="Google Shape;197;p31"/>
          <p:cNvSpPr txBox="1"/>
          <p:nvPr/>
        </p:nvSpPr>
        <p:spPr>
          <a:xfrm>
            <a:off x="2935924" y="2401213"/>
            <a:ext cx="3775500" cy="60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lt1"/>
                </a:solidFill>
              </a:rPr>
              <a:t>vinicius-gubiani-ferreira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98" name="Google Shape;198;p31"/>
          <p:cNvSpPr txBox="1"/>
          <p:nvPr/>
        </p:nvSpPr>
        <p:spPr>
          <a:xfrm>
            <a:off x="2935924" y="3731388"/>
            <a:ext cx="1355700" cy="60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lt1"/>
                </a:solidFill>
              </a:rPr>
              <a:t>vinigfer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99" name="Google Shape;199;p31"/>
          <p:cNvSpPr txBox="1"/>
          <p:nvPr/>
        </p:nvSpPr>
        <p:spPr>
          <a:xfrm>
            <a:off x="3307650" y="810300"/>
            <a:ext cx="2528700" cy="90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200">
                <a:solidFill>
                  <a:srgbClr val="F47928"/>
                </a:solidFill>
              </a:rPr>
              <a:t>Perguntas?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Azion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